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317" r:id="rId3"/>
    <p:sldId id="319" r:id="rId4"/>
    <p:sldId id="320" r:id="rId5"/>
    <p:sldId id="330" r:id="rId6"/>
    <p:sldId id="321" r:id="rId7"/>
    <p:sldId id="260" r:id="rId8"/>
    <p:sldId id="335" r:id="rId9"/>
    <p:sldId id="267" r:id="rId10"/>
    <p:sldId id="337" r:id="rId11"/>
    <p:sldId id="268" r:id="rId12"/>
    <p:sldId id="343" r:id="rId13"/>
    <p:sldId id="342" r:id="rId14"/>
    <p:sldId id="345" r:id="rId15"/>
    <p:sldId id="349" r:id="rId16"/>
    <p:sldId id="361" r:id="rId17"/>
    <p:sldId id="281" r:id="rId18"/>
    <p:sldId id="310" r:id="rId19"/>
    <p:sldId id="311" r:id="rId20"/>
    <p:sldId id="374" r:id="rId21"/>
    <p:sldId id="315" r:id="rId22"/>
    <p:sldId id="363" r:id="rId23"/>
    <p:sldId id="364" r:id="rId24"/>
    <p:sldId id="365" r:id="rId25"/>
    <p:sldId id="366" r:id="rId26"/>
    <p:sldId id="368" r:id="rId27"/>
    <p:sldId id="369" r:id="rId28"/>
    <p:sldId id="367" r:id="rId29"/>
    <p:sldId id="37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615" autoAdjust="0"/>
  </p:normalViewPr>
  <p:slideViewPr>
    <p:cSldViewPr>
      <p:cViewPr varScale="1">
        <p:scale>
          <a:sx n="139" d="100"/>
          <a:sy n="139" d="100"/>
        </p:scale>
        <p:origin x="-120" y="-6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8CF7F4-035A-42E7-8BC7-B7D2B982322A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862FF21-FBD0-41EC-90C0-AA29DD379C8B}">
      <dgm:prSet phldrT="[Text]"/>
      <dgm:spPr/>
      <dgm:t>
        <a:bodyPr/>
        <a:lstStyle/>
        <a:p>
          <a:r>
            <a:rPr lang="en-US" dirty="0" smtClean="0"/>
            <a:t>Lumbar </a:t>
          </a:r>
          <a:r>
            <a:rPr lang="en-US" dirty="0" err="1" smtClean="0"/>
            <a:t>Discectomy</a:t>
          </a:r>
          <a:endParaRPr lang="en-IN" dirty="0"/>
        </a:p>
      </dgm:t>
    </dgm:pt>
    <dgm:pt modelId="{9479CB55-EB1C-4DD7-99D0-9A9A08AF7C68}" type="parTrans" cxnId="{D18CD7E3-213A-4284-B2F8-A4F4FF8DEBEB}">
      <dgm:prSet/>
      <dgm:spPr/>
      <dgm:t>
        <a:bodyPr/>
        <a:lstStyle/>
        <a:p>
          <a:endParaRPr lang="en-IN"/>
        </a:p>
      </dgm:t>
    </dgm:pt>
    <dgm:pt modelId="{35055654-F3BA-470E-A75A-D94FDDAFCC47}" type="sibTrans" cxnId="{D18CD7E3-213A-4284-B2F8-A4F4FF8DEBEB}">
      <dgm:prSet/>
      <dgm:spPr/>
      <dgm:t>
        <a:bodyPr/>
        <a:lstStyle/>
        <a:p>
          <a:endParaRPr lang="en-IN"/>
        </a:p>
      </dgm:t>
    </dgm:pt>
    <dgm:pt modelId="{D2EFBD3A-8587-4603-8042-C68EAD9F8953}">
      <dgm:prSet phldrT="[Text]"/>
      <dgm:spPr/>
      <dgm:t>
        <a:bodyPr/>
        <a:lstStyle/>
        <a:p>
          <a:r>
            <a:rPr lang="en-US" dirty="0" smtClean="0"/>
            <a:t>Instrumentation</a:t>
          </a:r>
          <a:endParaRPr lang="en-IN" dirty="0"/>
        </a:p>
      </dgm:t>
    </dgm:pt>
    <dgm:pt modelId="{D501B362-3CB0-422F-9B55-336A41E2CEDE}" type="parTrans" cxnId="{D1A4C925-E962-4C73-8F86-6A554B6390D8}">
      <dgm:prSet/>
      <dgm:spPr/>
      <dgm:t>
        <a:bodyPr/>
        <a:lstStyle/>
        <a:p>
          <a:endParaRPr lang="en-IN"/>
        </a:p>
      </dgm:t>
    </dgm:pt>
    <dgm:pt modelId="{A701C566-1421-4E37-9F82-BE2638EB3F1A}" type="sibTrans" cxnId="{D1A4C925-E962-4C73-8F86-6A554B6390D8}">
      <dgm:prSet/>
      <dgm:spPr/>
      <dgm:t>
        <a:bodyPr/>
        <a:lstStyle/>
        <a:p>
          <a:endParaRPr lang="en-IN"/>
        </a:p>
      </dgm:t>
    </dgm:pt>
    <dgm:pt modelId="{6A57FB2A-AA4F-4276-9E98-D7AFBEA8099F}">
      <dgm:prSet phldrT="[Text]"/>
      <dgm:spPr>
        <a:ln w="53975">
          <a:solidFill>
            <a:schemeClr val="bg1"/>
          </a:solidFill>
        </a:ln>
      </dgm:spPr>
      <dgm:t>
        <a:bodyPr/>
        <a:lstStyle/>
        <a:p>
          <a:r>
            <a:rPr lang="en-US" dirty="0" smtClean="0"/>
            <a:t>AIIMS Ex.</a:t>
          </a:r>
          <a:endParaRPr lang="en-IN" dirty="0"/>
        </a:p>
      </dgm:t>
    </dgm:pt>
    <dgm:pt modelId="{129D58B9-05C0-425F-B460-5481095154A7}" type="parTrans" cxnId="{9AF2EA74-8405-48C5-96D7-9BA212A563AA}">
      <dgm:prSet/>
      <dgm:spPr/>
      <dgm:t>
        <a:bodyPr/>
        <a:lstStyle/>
        <a:p>
          <a:endParaRPr lang="en-IN"/>
        </a:p>
      </dgm:t>
    </dgm:pt>
    <dgm:pt modelId="{A410995A-95D3-4294-B5E1-98995FDAC16E}" type="sibTrans" cxnId="{9AF2EA74-8405-48C5-96D7-9BA212A563AA}">
      <dgm:prSet/>
      <dgm:spPr/>
      <dgm:t>
        <a:bodyPr/>
        <a:lstStyle/>
        <a:p>
          <a:endParaRPr lang="en-IN"/>
        </a:p>
      </dgm:t>
    </dgm:pt>
    <dgm:pt modelId="{850CF859-AE79-48AE-A12F-C1D281757D5E}" type="pres">
      <dgm:prSet presAssocID="{E58CF7F4-035A-42E7-8BC7-B7D2B982322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0F90EC77-D800-4969-8410-E929EC896AD3}" type="pres">
      <dgm:prSet presAssocID="{9862FF21-FBD0-41EC-90C0-AA29DD379C8B}" presName="node" presStyleLbl="node1" presStyleIdx="0" presStyleCnt="3" custScaleY="6823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3D2A2D6-A37B-4F53-8686-5BB0B517A995}" type="pres">
      <dgm:prSet presAssocID="{35055654-F3BA-470E-A75A-D94FDDAFCC47}" presName="sibTrans" presStyleCnt="0"/>
      <dgm:spPr/>
    </dgm:pt>
    <dgm:pt modelId="{DEDFDAE2-96CB-4A67-A650-0C936003E74A}" type="pres">
      <dgm:prSet presAssocID="{D2EFBD3A-8587-4603-8042-C68EAD9F8953}" presName="node" presStyleLbl="node1" presStyleIdx="1" presStyleCnt="3" custScaleY="6614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4E5228D-27B4-40A4-B13F-D882CEFCFADF}" type="pres">
      <dgm:prSet presAssocID="{A701C566-1421-4E37-9F82-BE2638EB3F1A}" presName="sibTrans" presStyleCnt="0"/>
      <dgm:spPr/>
    </dgm:pt>
    <dgm:pt modelId="{CE535842-7AB6-4174-9363-1DDD1E6B4BAD}" type="pres">
      <dgm:prSet presAssocID="{6A57FB2A-AA4F-4276-9E98-D7AFBEA8099F}" presName="node" presStyleLbl="node1" presStyleIdx="2" presStyleCnt="3" custScaleY="6106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9FB1808-C8D3-45F4-8C62-C62D099A21F3}" type="presOf" srcId="{E58CF7F4-035A-42E7-8BC7-B7D2B982322A}" destId="{850CF859-AE79-48AE-A12F-C1D281757D5E}" srcOrd="0" destOrd="0" presId="urn:microsoft.com/office/officeart/2005/8/layout/default#1"/>
    <dgm:cxn modelId="{D1A4C925-E962-4C73-8F86-6A554B6390D8}" srcId="{E58CF7F4-035A-42E7-8BC7-B7D2B982322A}" destId="{D2EFBD3A-8587-4603-8042-C68EAD9F8953}" srcOrd="1" destOrd="0" parTransId="{D501B362-3CB0-422F-9B55-336A41E2CEDE}" sibTransId="{A701C566-1421-4E37-9F82-BE2638EB3F1A}"/>
    <dgm:cxn modelId="{CA6F6D01-808D-41FD-9523-C1B59757ED56}" type="presOf" srcId="{6A57FB2A-AA4F-4276-9E98-D7AFBEA8099F}" destId="{CE535842-7AB6-4174-9363-1DDD1E6B4BAD}" srcOrd="0" destOrd="0" presId="urn:microsoft.com/office/officeart/2005/8/layout/default#1"/>
    <dgm:cxn modelId="{68768BCB-26AF-4439-A993-C3C1070BE826}" type="presOf" srcId="{D2EFBD3A-8587-4603-8042-C68EAD9F8953}" destId="{DEDFDAE2-96CB-4A67-A650-0C936003E74A}" srcOrd="0" destOrd="0" presId="urn:microsoft.com/office/officeart/2005/8/layout/default#1"/>
    <dgm:cxn modelId="{9AF2EA74-8405-48C5-96D7-9BA212A563AA}" srcId="{E58CF7F4-035A-42E7-8BC7-B7D2B982322A}" destId="{6A57FB2A-AA4F-4276-9E98-D7AFBEA8099F}" srcOrd="2" destOrd="0" parTransId="{129D58B9-05C0-425F-B460-5481095154A7}" sibTransId="{A410995A-95D3-4294-B5E1-98995FDAC16E}"/>
    <dgm:cxn modelId="{2118F5F2-C16D-4CCF-9A45-AD4DAFD879F9}" type="presOf" srcId="{9862FF21-FBD0-41EC-90C0-AA29DD379C8B}" destId="{0F90EC77-D800-4969-8410-E929EC896AD3}" srcOrd="0" destOrd="0" presId="urn:microsoft.com/office/officeart/2005/8/layout/default#1"/>
    <dgm:cxn modelId="{D18CD7E3-213A-4284-B2F8-A4F4FF8DEBEB}" srcId="{E58CF7F4-035A-42E7-8BC7-B7D2B982322A}" destId="{9862FF21-FBD0-41EC-90C0-AA29DD379C8B}" srcOrd="0" destOrd="0" parTransId="{9479CB55-EB1C-4DD7-99D0-9A9A08AF7C68}" sibTransId="{35055654-F3BA-470E-A75A-D94FDDAFCC47}"/>
    <dgm:cxn modelId="{956EC810-748B-4BE3-BB6D-89939D35093C}" type="presParOf" srcId="{850CF859-AE79-48AE-A12F-C1D281757D5E}" destId="{0F90EC77-D800-4969-8410-E929EC896AD3}" srcOrd="0" destOrd="0" presId="urn:microsoft.com/office/officeart/2005/8/layout/default#1"/>
    <dgm:cxn modelId="{464CD9E6-E0D0-467F-9990-2EB4018C1D54}" type="presParOf" srcId="{850CF859-AE79-48AE-A12F-C1D281757D5E}" destId="{A3D2A2D6-A37B-4F53-8686-5BB0B517A995}" srcOrd="1" destOrd="0" presId="urn:microsoft.com/office/officeart/2005/8/layout/default#1"/>
    <dgm:cxn modelId="{AE1549E4-3BB4-40FB-A70E-5454C80DF851}" type="presParOf" srcId="{850CF859-AE79-48AE-A12F-C1D281757D5E}" destId="{DEDFDAE2-96CB-4A67-A650-0C936003E74A}" srcOrd="2" destOrd="0" presId="urn:microsoft.com/office/officeart/2005/8/layout/default#1"/>
    <dgm:cxn modelId="{52D7C9B2-7E2C-4944-8F54-59FC9A508F1C}" type="presParOf" srcId="{850CF859-AE79-48AE-A12F-C1D281757D5E}" destId="{B4E5228D-27B4-40A4-B13F-D882CEFCFADF}" srcOrd="3" destOrd="0" presId="urn:microsoft.com/office/officeart/2005/8/layout/default#1"/>
    <dgm:cxn modelId="{F2A7C9FE-181D-4FD7-974B-4CCD23D1B02A}" type="presParOf" srcId="{850CF859-AE79-48AE-A12F-C1D281757D5E}" destId="{CE535842-7AB6-4174-9363-1DDD1E6B4BAD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A9D17-A3E5-4700-A3FD-6F364346904C}" type="datetimeFigureOut">
              <a:rPr lang="en-US" smtClean="0"/>
              <a:pPr/>
              <a:t>18/12/13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80CD-76CA-46BD-A5F7-B0D09046C42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A9D17-A3E5-4700-A3FD-6F364346904C}" type="datetimeFigureOut">
              <a:rPr lang="en-US" smtClean="0"/>
              <a:pPr/>
              <a:t>18/12/13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80CD-76CA-46BD-A5F7-B0D09046C42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A9D17-A3E5-4700-A3FD-6F364346904C}" type="datetimeFigureOut">
              <a:rPr lang="en-US" smtClean="0"/>
              <a:pPr/>
              <a:t>18/12/13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80CD-76CA-46BD-A5F7-B0D09046C42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A9D17-A3E5-4700-A3FD-6F364346904C}" type="datetimeFigureOut">
              <a:rPr lang="en-US" smtClean="0"/>
              <a:pPr/>
              <a:t>18/12/13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80CD-76CA-46BD-A5F7-B0D09046C42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A9D17-A3E5-4700-A3FD-6F364346904C}" type="datetimeFigureOut">
              <a:rPr lang="en-US" smtClean="0"/>
              <a:pPr/>
              <a:t>18/12/13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80CD-76CA-46BD-A5F7-B0D09046C42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A9D17-A3E5-4700-A3FD-6F364346904C}" type="datetimeFigureOut">
              <a:rPr lang="en-US" smtClean="0"/>
              <a:pPr/>
              <a:t>18/12/13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80CD-76CA-46BD-A5F7-B0D09046C42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A9D17-A3E5-4700-A3FD-6F364346904C}" type="datetimeFigureOut">
              <a:rPr lang="en-US" smtClean="0"/>
              <a:pPr/>
              <a:t>18/12/13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80CD-76CA-46BD-A5F7-B0D09046C42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A9D17-A3E5-4700-A3FD-6F364346904C}" type="datetimeFigureOut">
              <a:rPr lang="en-US" smtClean="0"/>
              <a:pPr/>
              <a:t>18/12/13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80CD-76CA-46BD-A5F7-B0D09046C42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A9D17-A3E5-4700-A3FD-6F364346904C}" type="datetimeFigureOut">
              <a:rPr lang="en-US" smtClean="0"/>
              <a:pPr/>
              <a:t>18/12/13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80CD-76CA-46BD-A5F7-B0D09046C42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A9D17-A3E5-4700-A3FD-6F364346904C}" type="datetimeFigureOut">
              <a:rPr lang="en-US" smtClean="0"/>
              <a:pPr/>
              <a:t>18/12/13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80CD-76CA-46BD-A5F7-B0D09046C42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A9D17-A3E5-4700-A3FD-6F364346904C}" type="datetimeFigureOut">
              <a:rPr lang="en-US" smtClean="0"/>
              <a:pPr/>
              <a:t>18/12/13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80CD-76CA-46BD-A5F7-B0D09046C42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A9D17-A3E5-4700-A3FD-6F364346904C}" type="datetimeFigureOut">
              <a:rPr lang="en-US" smtClean="0"/>
              <a:pPr/>
              <a:t>18/12/13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680CD-76CA-46BD-A5F7-B0D09046C42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Relationship Id="rId3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Relationship Id="rId3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Relationship Id="rId3" Type="http://schemas.openxmlformats.org/officeDocument/2006/relationships/image" Target="../media/image5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MINIMALLY INVASIVE LUMBAR SPINE SURGERY</a:t>
            </a:r>
            <a:endParaRPr lang="en-I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15304" cy="642942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US" dirty="0" smtClean="0"/>
              <a:t>Arthroscopic </a:t>
            </a:r>
            <a:r>
              <a:rPr lang="en-US" dirty="0" err="1" smtClean="0"/>
              <a:t>Discectomy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2.7-mm glass arthroscope combined with a video discoscope with a single working portal</a:t>
            </a:r>
          </a:p>
          <a:p>
            <a:endParaRPr lang="en-IN" dirty="0" smtClean="0"/>
          </a:p>
          <a:p>
            <a:r>
              <a:rPr lang="en-IN" dirty="0" smtClean="0"/>
              <a:t>Arthroscopic disc surgery allows removal of herniated discs via a </a:t>
            </a:r>
            <a:r>
              <a:rPr lang="en-IN" dirty="0" err="1" smtClean="0"/>
              <a:t>posterolateral</a:t>
            </a:r>
            <a:r>
              <a:rPr lang="en-IN" dirty="0" smtClean="0"/>
              <a:t> approach</a:t>
            </a:r>
          </a:p>
          <a:p>
            <a:endParaRPr lang="en-IN" dirty="0" smtClean="0"/>
          </a:p>
          <a:p>
            <a:r>
              <a:rPr lang="en-IN" dirty="0" smtClean="0"/>
              <a:t>Allow inspection of the annulus, spinal nerve, and foramina</a:t>
            </a:r>
          </a:p>
          <a:p>
            <a:endParaRPr lang="en-IN" dirty="0" smtClean="0"/>
          </a:p>
          <a:p>
            <a:r>
              <a:rPr lang="en-IN" dirty="0" smtClean="0"/>
              <a:t>Kambin , reported an 87% successful outcome rate with arthroscopic microdiscectomy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654032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PERCUTANEOUS LASER DISCECTOMY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fontScale="70000" lnSpcReduction="20000"/>
          </a:bodyPr>
          <a:lstStyle/>
          <a:p>
            <a:r>
              <a:rPr lang="en-IN" b="1" dirty="0" err="1" smtClean="0"/>
              <a:t>Ascher</a:t>
            </a:r>
            <a:r>
              <a:rPr lang="en-IN" b="1" dirty="0" smtClean="0"/>
              <a:t> and Heppner </a:t>
            </a:r>
            <a:r>
              <a:rPr lang="en-IN" dirty="0" smtClean="0"/>
              <a:t>, in Germany, used carbon dioxide and neodymium lasers in neurosurgery</a:t>
            </a:r>
          </a:p>
          <a:p>
            <a:r>
              <a:rPr lang="en-IN" dirty="0" smtClean="0"/>
              <a:t>Combined results of </a:t>
            </a:r>
            <a:r>
              <a:rPr lang="en-IN" dirty="0" err="1" smtClean="0"/>
              <a:t>Ascher</a:t>
            </a:r>
            <a:r>
              <a:rPr lang="en-IN" dirty="0" smtClean="0"/>
              <a:t>, Choy et al. , and others demonstrated 70 to 80% rates of long-lasting pain relief for more than 1000 patients</a:t>
            </a:r>
          </a:p>
          <a:p>
            <a:r>
              <a:rPr lang="en-US" b="1" dirty="0" smtClean="0"/>
              <a:t>Lasers </a:t>
            </a:r>
            <a:r>
              <a:rPr lang="en-US" dirty="0" smtClean="0"/>
              <a:t>used : </a:t>
            </a:r>
          </a:p>
          <a:p>
            <a:pPr marL="514350" indent="-514350">
              <a:buNone/>
            </a:pPr>
            <a:r>
              <a:rPr lang="en-US" dirty="0" smtClean="0"/>
              <a:t>                          1. Carbon dioxide</a:t>
            </a:r>
          </a:p>
          <a:p>
            <a:pPr marL="514350" indent="-514350">
              <a:buNone/>
            </a:pPr>
            <a:r>
              <a:rPr lang="en-US" dirty="0" smtClean="0"/>
              <a:t>                          2. </a:t>
            </a:r>
            <a:r>
              <a:rPr lang="en-US" dirty="0" err="1" smtClean="0"/>
              <a:t>Nd</a:t>
            </a:r>
            <a:r>
              <a:rPr lang="en-US" dirty="0" smtClean="0"/>
              <a:t> - YAG Laser</a:t>
            </a:r>
          </a:p>
          <a:p>
            <a:pPr>
              <a:buNone/>
            </a:pPr>
            <a:r>
              <a:rPr lang="en-US" dirty="0" smtClean="0"/>
              <a:t>                          3. </a:t>
            </a:r>
            <a:r>
              <a:rPr lang="en-IN" dirty="0" smtClean="0"/>
              <a:t>Potassium-</a:t>
            </a:r>
            <a:r>
              <a:rPr lang="en-IN" dirty="0" err="1" smtClean="0"/>
              <a:t>tytinal</a:t>
            </a:r>
            <a:r>
              <a:rPr lang="en-IN" dirty="0" smtClean="0"/>
              <a:t>-phosphate (KTP) laser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Choy et al 333 patients, with a mean follow-up period of 26 months, reported a </a:t>
            </a:r>
            <a:r>
              <a:rPr lang="en-IN" b="1" dirty="0" smtClean="0"/>
              <a:t>78.4% </a:t>
            </a:r>
            <a:r>
              <a:rPr lang="en-IN" dirty="0" smtClean="0"/>
              <a:t>success rate</a:t>
            </a:r>
          </a:p>
          <a:p>
            <a:endParaRPr lang="en-IN" dirty="0" smtClean="0"/>
          </a:p>
          <a:p>
            <a:r>
              <a:rPr lang="en-IN" dirty="0" smtClean="0"/>
              <a:t>No controlled prospective studies have been performed</a:t>
            </a:r>
          </a:p>
          <a:p>
            <a:endParaRPr lang="en-US" dirty="0" smtClean="0"/>
          </a:p>
          <a:p>
            <a:pPr>
              <a:buNone/>
            </a:pPr>
            <a:r>
              <a:rPr lang="en-IN" sz="2900" dirty="0" smtClean="0"/>
              <a:t>Choy DS, </a:t>
            </a:r>
            <a:r>
              <a:rPr lang="en-IN" sz="2900" dirty="0" err="1" smtClean="0"/>
              <a:t>Ascher</a:t>
            </a:r>
            <a:r>
              <a:rPr lang="en-IN" sz="2900" dirty="0" smtClean="0"/>
              <a:t> PW et al: </a:t>
            </a:r>
            <a:r>
              <a:rPr lang="en-IN" sz="2900" i="1" dirty="0" err="1" smtClean="0"/>
              <a:t>Percutaneous</a:t>
            </a:r>
            <a:r>
              <a:rPr lang="en-IN" sz="2900" i="1" dirty="0" smtClean="0"/>
              <a:t> laser disc decompression: A</a:t>
            </a:r>
          </a:p>
          <a:p>
            <a:pPr>
              <a:buNone/>
            </a:pPr>
            <a:r>
              <a:rPr lang="en-IN" sz="2900" i="1" dirty="0" smtClean="0"/>
              <a:t>new therapeutic modality. </a:t>
            </a:r>
            <a:r>
              <a:rPr lang="en-IN" sz="2900" b="1" dirty="0" smtClean="0"/>
              <a:t>Spine 17:949–956, 1992.</a:t>
            </a:r>
            <a:endParaRPr lang="en-IN" sz="2900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PERCUTANEOUS INTRADISCAL RADIOFREQUENCY THERMOCOAGULATION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Vaporization of the nucleus </a:t>
            </a:r>
            <a:r>
              <a:rPr lang="en-IN" dirty="0" err="1" smtClean="0"/>
              <a:t>pulposus</a:t>
            </a:r>
            <a:endParaRPr lang="en-IN" dirty="0" smtClean="0"/>
          </a:p>
          <a:p>
            <a:r>
              <a:rPr lang="en-IN" dirty="0" smtClean="0"/>
              <a:t>Lesions are produced at probe temperatures of 60 to 80°C.</a:t>
            </a:r>
          </a:p>
          <a:p>
            <a:r>
              <a:rPr lang="en-IN" dirty="0" smtClean="0"/>
              <a:t>Two different mechanisms i.e. thermal coagulation of </a:t>
            </a:r>
            <a:r>
              <a:rPr lang="en-IN" dirty="0" err="1" smtClean="0"/>
              <a:t>nociceptors</a:t>
            </a:r>
            <a:r>
              <a:rPr lang="en-IN" dirty="0" smtClean="0"/>
              <a:t> and contraction of collagen Type I fibres, increasing the stability of the disc</a:t>
            </a:r>
          </a:p>
          <a:p>
            <a:r>
              <a:rPr lang="en-US" b="1" dirty="0" smtClean="0"/>
              <a:t>Results</a:t>
            </a:r>
            <a:r>
              <a:rPr lang="en-US" dirty="0" smtClean="0"/>
              <a:t>: </a:t>
            </a:r>
            <a:r>
              <a:rPr lang="en-IN" dirty="0" smtClean="0"/>
              <a:t>60% of the selected patients experienced profound reduction in pain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Percutaneous Lumbar Discectomy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43428" cy="497207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Advantages </a:t>
            </a:r>
          </a:p>
          <a:p>
            <a:pPr>
              <a:buNone/>
            </a:pPr>
            <a:endParaRPr lang="en-US" b="1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Nerve roots and </a:t>
            </a:r>
            <a:r>
              <a:rPr lang="en-US" dirty="0" err="1" smtClean="0"/>
              <a:t>thecal</a:t>
            </a:r>
            <a:r>
              <a:rPr lang="en-US" dirty="0" smtClean="0"/>
              <a:t> sac not retracted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Peri</a:t>
            </a:r>
            <a:r>
              <a:rPr lang="en-US" dirty="0" smtClean="0"/>
              <a:t>/epidural scar formation minimal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Supportive </a:t>
            </a:r>
            <a:r>
              <a:rPr lang="en-US" dirty="0" err="1" smtClean="0"/>
              <a:t>myeloligamentous</a:t>
            </a:r>
            <a:r>
              <a:rPr lang="en-US" dirty="0" smtClean="0"/>
              <a:t> structures are not disturbed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Post –op stay/cost/morbidity minimized.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0628" y="1600200"/>
            <a:ext cx="3686172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/>
              <a:t>Disadvantages</a:t>
            </a:r>
          </a:p>
          <a:p>
            <a:pPr>
              <a:buNone/>
            </a:pPr>
            <a:endParaRPr lang="en-US" sz="2400" b="1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 Learning curve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 Unable to address migrated disc fragments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 Unable to address bony or </a:t>
            </a:r>
            <a:r>
              <a:rPr lang="en-US" sz="2400" dirty="0" err="1" smtClean="0"/>
              <a:t>ligamentous</a:t>
            </a:r>
            <a:r>
              <a:rPr lang="en-US" sz="2400" dirty="0" smtClean="0"/>
              <a:t> pathology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IN" sz="3200" b="1" dirty="0" smtClean="0"/>
              <a:t>LUMBAR MICROENDOSCOPIC DISCECTOMY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77500" lnSpcReduction="20000"/>
          </a:bodyPr>
          <a:lstStyle/>
          <a:p>
            <a:r>
              <a:rPr lang="en-IN" b="1" dirty="0" err="1" smtClean="0"/>
              <a:t>Sofamor</a:t>
            </a:r>
            <a:r>
              <a:rPr lang="en-IN" b="1" dirty="0" smtClean="0"/>
              <a:t> </a:t>
            </a:r>
            <a:r>
              <a:rPr lang="en-IN" b="1" dirty="0" err="1" smtClean="0"/>
              <a:t>Danek</a:t>
            </a:r>
            <a:r>
              <a:rPr lang="en-IN" b="1" dirty="0" smtClean="0"/>
              <a:t>   </a:t>
            </a:r>
            <a:r>
              <a:rPr lang="en-IN" dirty="0" smtClean="0"/>
              <a:t>developed the instruments and technology</a:t>
            </a:r>
            <a:r>
              <a:rPr lang="en-IN" i="1" dirty="0" smtClean="0"/>
              <a:t>.</a:t>
            </a:r>
          </a:p>
          <a:p>
            <a:r>
              <a:rPr lang="fr-FR" dirty="0" smtClean="0"/>
              <a:t>Combines standard </a:t>
            </a:r>
            <a:r>
              <a:rPr lang="fr-FR" dirty="0" err="1" smtClean="0"/>
              <a:t>lumbar</a:t>
            </a:r>
            <a:r>
              <a:rPr lang="fr-FR" dirty="0" smtClean="0"/>
              <a:t> </a:t>
            </a:r>
            <a:r>
              <a:rPr lang="fr-FR" dirty="0" err="1" smtClean="0"/>
              <a:t>microsurgical</a:t>
            </a:r>
            <a:r>
              <a:rPr lang="fr-FR" dirty="0" smtClean="0"/>
              <a:t> techniques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endoscopy</a:t>
            </a:r>
            <a:endParaRPr lang="fr-FR" dirty="0" smtClean="0"/>
          </a:p>
          <a:p>
            <a:endParaRPr lang="en-IN" dirty="0" smtClean="0"/>
          </a:p>
          <a:p>
            <a:r>
              <a:rPr lang="en-IN" dirty="0" smtClean="0"/>
              <a:t>A significant difference in  mean operative blood losses</a:t>
            </a:r>
          </a:p>
          <a:p>
            <a:pPr>
              <a:buNone/>
            </a:pPr>
            <a:endParaRPr lang="en-IN" i="1" dirty="0" smtClean="0"/>
          </a:p>
          <a:p>
            <a:r>
              <a:rPr lang="en-IN" dirty="0" smtClean="0"/>
              <a:t>There was a significant difference in the mean number of days of hospital stay</a:t>
            </a:r>
          </a:p>
          <a:p>
            <a:endParaRPr lang="en-IN" dirty="0" smtClean="0"/>
          </a:p>
          <a:p>
            <a:r>
              <a:rPr lang="en-US" dirty="0" smtClean="0"/>
              <a:t>Significant decrease in analgesic use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IN" sz="2300" dirty="0" err="1" smtClean="0"/>
              <a:t>Muramatsu</a:t>
            </a:r>
            <a:r>
              <a:rPr lang="en-IN" sz="2300" dirty="0" smtClean="0"/>
              <a:t> K, </a:t>
            </a:r>
            <a:r>
              <a:rPr lang="en-IN" sz="2300" dirty="0" err="1" smtClean="0"/>
              <a:t>Hachiya</a:t>
            </a:r>
            <a:r>
              <a:rPr lang="en-IN" sz="2300" dirty="0" smtClean="0"/>
              <a:t> Y, Morita C</a:t>
            </a:r>
            <a:r>
              <a:rPr lang="en-IN" sz="2300" i="1" dirty="0" smtClean="0"/>
              <a:t>: Postoperative magnetic resonance</a:t>
            </a:r>
          </a:p>
          <a:p>
            <a:pPr>
              <a:buNone/>
            </a:pPr>
            <a:r>
              <a:rPr lang="en-IN" sz="2300" i="1" dirty="0" smtClean="0"/>
              <a:t>imaging of lumbar disc </a:t>
            </a:r>
            <a:r>
              <a:rPr lang="en-IN" sz="2300" i="1" dirty="0" err="1" smtClean="0"/>
              <a:t>herniation</a:t>
            </a:r>
            <a:r>
              <a:rPr lang="en-IN" sz="2300" i="1" dirty="0" smtClean="0"/>
              <a:t>: Comparison of </a:t>
            </a:r>
            <a:r>
              <a:rPr lang="en-IN" sz="2300" i="1" dirty="0" err="1" smtClean="0"/>
              <a:t>microendoscopic</a:t>
            </a:r>
            <a:r>
              <a:rPr lang="en-IN" sz="2300" i="1" dirty="0" smtClean="0"/>
              <a:t> </a:t>
            </a:r>
            <a:r>
              <a:rPr lang="en-IN" sz="2300" i="1" dirty="0" err="1" smtClean="0"/>
              <a:t>discectomy</a:t>
            </a:r>
            <a:r>
              <a:rPr lang="en-IN" sz="2300" i="1" dirty="0" smtClean="0"/>
              <a:t> and Love’s method</a:t>
            </a:r>
            <a:r>
              <a:rPr lang="en-IN" sz="2300" dirty="0" smtClean="0"/>
              <a:t>. </a:t>
            </a:r>
            <a:r>
              <a:rPr lang="en-IN" sz="2300" b="1" dirty="0" smtClean="0"/>
              <a:t>Spine 26:1599–1605, 2001</a:t>
            </a:r>
            <a:r>
              <a:rPr lang="en-IN" b="1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The MED system is an endoscopic system that enables posterior  lumbar </a:t>
            </a:r>
            <a:r>
              <a:rPr lang="en-IN" dirty="0" err="1" smtClean="0"/>
              <a:t>discectomy</a:t>
            </a:r>
            <a:r>
              <a:rPr lang="en-IN" dirty="0" smtClean="0"/>
              <a:t> through a tubular  retractor, with endoscopic observation</a:t>
            </a:r>
          </a:p>
          <a:p>
            <a:r>
              <a:rPr lang="en-IN" dirty="0" smtClean="0"/>
              <a:t>Guide wire is inserted  with the tip being fluoroscopically directed to the operative disc space.</a:t>
            </a:r>
          </a:p>
          <a:p>
            <a:r>
              <a:rPr lang="en-IN" dirty="0" smtClean="0"/>
              <a:t>Dilators are sequentially inserted  at the junction of the lamina and the lateral mass.</a:t>
            </a:r>
          </a:p>
          <a:p>
            <a:r>
              <a:rPr lang="en-IN" dirty="0" smtClean="0"/>
              <a:t>16-mm tubular retractor is then inserted over the largest dilator and fixed to the flexible arm assembly on the table</a:t>
            </a:r>
          </a:p>
          <a:p>
            <a:r>
              <a:rPr lang="en-IN" dirty="0" smtClean="0"/>
              <a:t>Endoscope is fixed inside the tubular retractor</a:t>
            </a:r>
          </a:p>
          <a:p>
            <a:r>
              <a:rPr lang="en-IN" dirty="0" smtClean="0"/>
              <a:t>Bone removal is performed with a small </a:t>
            </a:r>
            <a:r>
              <a:rPr lang="en-IN" dirty="0" err="1" smtClean="0"/>
              <a:t>Kerrison</a:t>
            </a:r>
            <a:r>
              <a:rPr lang="en-IN" dirty="0" smtClean="0"/>
              <a:t> punch or a high-speed drill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SPINAL ENDOSCOPY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FDA-approved indications for the use of spinal endoscopy are as follows:</a:t>
            </a:r>
          </a:p>
          <a:p>
            <a:pPr lvl="1">
              <a:lnSpc>
                <a:spcPct val="150000"/>
              </a:lnSpc>
            </a:pPr>
            <a:r>
              <a:rPr lang="en-IN" dirty="0" smtClean="0"/>
              <a:t>documentation of pathological feature</a:t>
            </a:r>
          </a:p>
          <a:p>
            <a:pPr lvl="1">
              <a:lnSpc>
                <a:spcPct val="150000"/>
              </a:lnSpc>
            </a:pPr>
            <a:r>
              <a:rPr lang="en-IN" dirty="0" smtClean="0"/>
              <a:t>documentation of decompression of structures</a:t>
            </a:r>
          </a:p>
          <a:p>
            <a:pPr lvl="1">
              <a:lnSpc>
                <a:spcPct val="150000"/>
              </a:lnSpc>
            </a:pPr>
            <a:r>
              <a:rPr lang="en-IN" dirty="0" smtClean="0"/>
              <a:t>direct nerve inspection</a:t>
            </a:r>
          </a:p>
          <a:p>
            <a:pPr lvl="1">
              <a:lnSpc>
                <a:spcPct val="150000"/>
              </a:lnSpc>
            </a:pPr>
            <a:r>
              <a:rPr lang="en-IN" dirty="0" smtClean="0"/>
              <a:t>inspection of internal fixation and delivery of therapeutic agents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IN" sz="3200" b="1" dirty="0" smtClean="0"/>
              <a:t>LAPAROSCOPIC LUMBAR SURGERY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1800" b="1" dirty="0" smtClean="0"/>
              <a:t>LUMBAR SPINAL FUSION</a:t>
            </a:r>
          </a:p>
          <a:p>
            <a:pPr>
              <a:buNone/>
            </a:pPr>
            <a:r>
              <a:rPr lang="en-US" sz="2000" b="1" dirty="0" smtClean="0"/>
              <a:t>            </a:t>
            </a:r>
            <a:r>
              <a:rPr lang="en-IN" sz="2000" dirty="0" smtClean="0"/>
              <a:t>In 1991, </a:t>
            </a:r>
            <a:r>
              <a:rPr lang="en-IN" sz="2000" b="1" dirty="0" smtClean="0"/>
              <a:t>Obenchain</a:t>
            </a:r>
            <a:r>
              <a:rPr lang="en-IN" sz="2000" dirty="0" smtClean="0"/>
              <a:t>,  reported the first use of a laparoscopic approach to the lumbar spine, for a discectomy</a:t>
            </a:r>
          </a:p>
          <a:p>
            <a:pPr>
              <a:buNone/>
            </a:pPr>
            <a:r>
              <a:rPr lang="en-US" sz="2000" dirty="0" smtClean="0"/>
              <a:t>              </a:t>
            </a:r>
            <a:r>
              <a:rPr lang="en-US" sz="2000" b="1" dirty="0" smtClean="0"/>
              <a:t> </a:t>
            </a:r>
            <a:r>
              <a:rPr lang="en-IN" sz="2000" b="1" dirty="0" smtClean="0"/>
              <a:t>Mathews </a:t>
            </a:r>
            <a:r>
              <a:rPr lang="en-IN" sz="2000" dirty="0" smtClean="0"/>
              <a:t>et al, laparoscopic anterior lumbar fusion</a:t>
            </a:r>
          </a:p>
          <a:p>
            <a:pPr>
              <a:buNone/>
            </a:pPr>
            <a:endParaRPr lang="en-IN" sz="2000" dirty="0" smtClean="0"/>
          </a:p>
          <a:p>
            <a:r>
              <a:rPr lang="en-IN" sz="2000" dirty="0" smtClean="0"/>
              <a:t>Dural injury and epidural scarring can be avoided</a:t>
            </a:r>
          </a:p>
          <a:p>
            <a:r>
              <a:rPr lang="en-IN" sz="2000" dirty="0" smtClean="0"/>
              <a:t>Retroperitoneal approach to the lumbar spine was first described by</a:t>
            </a:r>
            <a:r>
              <a:rPr lang="en-IN" sz="2000" b="1" dirty="0" smtClean="0"/>
              <a:t> </a:t>
            </a:r>
            <a:r>
              <a:rPr lang="en-IN" sz="2000" b="1" dirty="0" err="1" smtClean="0"/>
              <a:t>Iwahara</a:t>
            </a:r>
            <a:r>
              <a:rPr lang="en-IN" sz="2000" b="1" dirty="0" smtClean="0"/>
              <a:t> </a:t>
            </a:r>
            <a:r>
              <a:rPr lang="en-IN" sz="2000" dirty="0" smtClean="0"/>
              <a:t>(45) in 1963</a:t>
            </a:r>
          </a:p>
          <a:p>
            <a:pPr>
              <a:buNone/>
            </a:pPr>
            <a:endParaRPr lang="en-IN" sz="1800" b="1" dirty="0" smtClean="0"/>
          </a:p>
          <a:p>
            <a:r>
              <a:rPr lang="en-IN" sz="2000" b="1" dirty="0" smtClean="0"/>
              <a:t>Indications </a:t>
            </a:r>
          </a:p>
          <a:p>
            <a:pPr lvl="1"/>
            <a:r>
              <a:rPr lang="en-IN" sz="1600" dirty="0" err="1" smtClean="0"/>
              <a:t>spondylolisthesis</a:t>
            </a:r>
            <a:r>
              <a:rPr lang="en-IN" sz="1600" dirty="0" smtClean="0"/>
              <a:t> </a:t>
            </a:r>
          </a:p>
          <a:p>
            <a:pPr lvl="1"/>
            <a:r>
              <a:rPr lang="en-IN" sz="1600" dirty="0" smtClean="0"/>
              <a:t>degenerative disc disease </a:t>
            </a:r>
          </a:p>
          <a:p>
            <a:pPr lvl="1"/>
            <a:r>
              <a:rPr lang="en-IN" sz="1600" dirty="0" smtClean="0"/>
              <a:t>internal disc derangements</a:t>
            </a:r>
          </a:p>
          <a:p>
            <a:pPr lvl="1"/>
            <a:r>
              <a:rPr lang="en-IN" sz="1600" dirty="0" smtClean="0"/>
              <a:t> instability  and for reoperations </a:t>
            </a:r>
          </a:p>
          <a:p>
            <a:r>
              <a:rPr lang="it-IT" sz="1800" dirty="0" smtClean="0"/>
              <a:t>Retroperitoneal, minimally invasive, endoscopic spine surgery </a:t>
            </a:r>
            <a:r>
              <a:rPr lang="en-IN" sz="1800" dirty="0" smtClean="0"/>
              <a:t>has the advantages of not requiring carbon dioxide </a:t>
            </a:r>
            <a:r>
              <a:rPr lang="en-IN" sz="1800" dirty="0" err="1" smtClean="0"/>
              <a:t>insufflation</a:t>
            </a:r>
            <a:r>
              <a:rPr lang="en-IN" sz="1800" dirty="0" smtClean="0"/>
              <a:t> or entrance into the peritoneal cavity and avoids dissection near the large vessels and the </a:t>
            </a:r>
            <a:r>
              <a:rPr lang="en-IN" sz="1800" dirty="0" err="1" smtClean="0"/>
              <a:t>hypogastric</a:t>
            </a:r>
            <a:r>
              <a:rPr lang="en-IN" sz="1800" dirty="0" smtClean="0"/>
              <a:t> plexus</a:t>
            </a:r>
          </a:p>
          <a:p>
            <a:endParaRPr lang="en-IN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endParaRPr lang="en-IN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MINIMALLY INVASIVE PERCUTANEOUS POSTERIOR LUMBAR INTERBODY FUSION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i="1" dirty="0" err="1" smtClean="0"/>
              <a:t>METRx</a:t>
            </a:r>
            <a:r>
              <a:rPr lang="en-IN" i="1" dirty="0" smtClean="0"/>
              <a:t> instrumentation and operating room set-up showing: </a:t>
            </a:r>
          </a:p>
          <a:p>
            <a:r>
              <a:rPr lang="en-IN" i="1" dirty="0" smtClean="0"/>
              <a:t>A. </a:t>
            </a:r>
            <a:r>
              <a:rPr lang="en-IN" i="1" dirty="0" err="1" smtClean="0"/>
              <a:t>METRx</a:t>
            </a:r>
            <a:r>
              <a:rPr lang="en-IN" i="1" dirty="0" smtClean="0"/>
              <a:t> endoscope with disposable clamp</a:t>
            </a:r>
          </a:p>
          <a:p>
            <a:r>
              <a:rPr lang="en-IN" i="1" dirty="0" smtClean="0"/>
              <a:t>B. flexible arm retractor </a:t>
            </a:r>
          </a:p>
          <a:p>
            <a:r>
              <a:rPr lang="en-IN" i="1" dirty="0" smtClean="0"/>
              <a:t>C. Steinman pin and dilators; </a:t>
            </a:r>
          </a:p>
          <a:p>
            <a:r>
              <a:rPr lang="en-IN" i="1" dirty="0" smtClean="0"/>
              <a:t>D. skin level tubular retractors</a:t>
            </a:r>
          </a:p>
          <a:p>
            <a:r>
              <a:rPr lang="en-IN" i="1" dirty="0" smtClean="0"/>
              <a:t>E. modular system consisting of monitor, video integrator, recorder, and video printer with cart</a:t>
            </a:r>
          </a:p>
          <a:p>
            <a:r>
              <a:rPr lang="en-IN" i="1" dirty="0" smtClean="0"/>
              <a:t>F. operating room set-up for endoscopic lumbar </a:t>
            </a:r>
            <a:r>
              <a:rPr lang="en-IN" i="1" dirty="0" err="1" smtClean="0"/>
              <a:t>discectomy</a:t>
            </a:r>
            <a:r>
              <a:rPr lang="en-IN" i="1" dirty="0" smtClean="0"/>
              <a:t> using lateral fluoroscopy and two video monitor</a:t>
            </a:r>
          </a:p>
          <a:p>
            <a:r>
              <a:rPr lang="en-IN" i="1" dirty="0" smtClean="0"/>
              <a:t>G. operating room set-up using microscopic visualization.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en-I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I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IN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Sequential operative procedure for endoscopic </a:t>
            </a:r>
            <a:r>
              <a:rPr lang="en-IN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discectomy</a:t>
            </a:r>
            <a:r>
              <a:rPr lang="en-IN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i="1" dirty="0" smtClean="0"/>
              <a:t/>
            </a:r>
            <a:br>
              <a:rPr lang="en-IN" i="1" dirty="0" smtClean="0"/>
            </a:b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IN" sz="2000" dirty="0" smtClean="0"/>
              <a:t>Schematic drawing demonstrates area to dock Steinman pin. </a:t>
            </a:r>
          </a:p>
          <a:p>
            <a:pPr>
              <a:lnSpc>
                <a:spcPct val="120000"/>
              </a:lnSpc>
            </a:pPr>
            <a:r>
              <a:rPr lang="en-IN" sz="2000" dirty="0" smtClean="0"/>
              <a:t>Lateral fluoroscopic image shows K-wire docked on </a:t>
            </a:r>
            <a:r>
              <a:rPr lang="en-IN" sz="2000" dirty="0" err="1" smtClean="0"/>
              <a:t>laminofacet</a:t>
            </a:r>
            <a:r>
              <a:rPr lang="en-IN" sz="2000" dirty="0" smtClean="0"/>
              <a:t> junction.</a:t>
            </a:r>
          </a:p>
          <a:p>
            <a:pPr>
              <a:lnSpc>
                <a:spcPct val="120000"/>
              </a:lnSpc>
            </a:pPr>
            <a:r>
              <a:rPr lang="en-IN" sz="2000" dirty="0" smtClean="0"/>
              <a:t>Illustration shows properly placed dilators. </a:t>
            </a:r>
          </a:p>
          <a:p>
            <a:pPr>
              <a:lnSpc>
                <a:spcPct val="120000"/>
              </a:lnSpc>
            </a:pPr>
            <a:r>
              <a:rPr lang="en-IN" sz="2000" dirty="0" smtClean="0"/>
              <a:t>Photograph illustrates dilators in place and </a:t>
            </a:r>
            <a:r>
              <a:rPr lang="en-IN" sz="2000" dirty="0" err="1" smtClean="0"/>
              <a:t>METRx</a:t>
            </a:r>
            <a:r>
              <a:rPr lang="en-IN" sz="2000" dirty="0" smtClean="0"/>
              <a:t> tubular retractor locked in place</a:t>
            </a:r>
          </a:p>
          <a:p>
            <a:pPr>
              <a:lnSpc>
                <a:spcPct val="120000"/>
              </a:lnSpc>
            </a:pPr>
            <a:r>
              <a:rPr lang="en-IN" sz="2000" dirty="0" smtClean="0"/>
              <a:t> Lateral fluoroscopic image shows </a:t>
            </a:r>
            <a:r>
              <a:rPr lang="en-IN" sz="2000" dirty="0" err="1" smtClean="0"/>
              <a:t>METRx</a:t>
            </a:r>
            <a:r>
              <a:rPr lang="en-IN" sz="2000" dirty="0" smtClean="0"/>
              <a:t> tube in appropriate position.</a:t>
            </a:r>
          </a:p>
          <a:p>
            <a:pPr>
              <a:lnSpc>
                <a:spcPct val="120000"/>
              </a:lnSpc>
            </a:pPr>
            <a:r>
              <a:rPr lang="en-IN" sz="2000" dirty="0" smtClean="0"/>
              <a:t> Illustration demonstrates endoscopic drilling of lamina.</a:t>
            </a:r>
          </a:p>
          <a:p>
            <a:pPr>
              <a:lnSpc>
                <a:spcPct val="120000"/>
              </a:lnSpc>
            </a:pPr>
            <a:r>
              <a:rPr lang="en-IN" sz="2000" dirty="0" smtClean="0"/>
              <a:t> Illustration demonstrates proper positioning of </a:t>
            </a:r>
            <a:r>
              <a:rPr lang="en-IN" sz="2000" dirty="0" err="1" smtClean="0"/>
              <a:t>METRx</a:t>
            </a:r>
            <a:r>
              <a:rPr lang="en-IN" sz="2000" dirty="0" smtClean="0"/>
              <a:t>-MD tubular retractor.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Minimally Invasive Lumbar Spine Surgery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What is MISS ?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Minimally invasive PLIF/Pedicle Screws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Same final result as open procedure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Much less destructive: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 Shorter skin incision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Minimal muscle trauma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No significant soft tissue retraction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Less pain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Shorter post-operative hospital stay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AIIMS Experience</a:t>
            </a:r>
            <a:endParaRPr lang="en-I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/>
              <a:t>Sarkari.A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Gupta.D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Mahapatra.A.K</a:t>
            </a:r>
            <a:r>
              <a:rPr lang="en-US" sz="2800" dirty="0" smtClean="0"/>
              <a:t>:</a:t>
            </a:r>
            <a:r>
              <a:rPr lang="en-US" sz="2800" dirty="0" smtClean="0">
                <a:solidFill>
                  <a:srgbClr val="C00000"/>
                </a:solidFill>
              </a:rPr>
              <a:t>  </a:t>
            </a:r>
            <a:r>
              <a:rPr lang="en-US" sz="2800" i="1" dirty="0" smtClean="0"/>
              <a:t>Minimally Invasive Spine Surgery in Acute </a:t>
            </a:r>
            <a:r>
              <a:rPr lang="en-US" sz="2800" i="1" dirty="0" err="1" smtClean="0"/>
              <a:t>Dorso</a:t>
            </a:r>
            <a:r>
              <a:rPr lang="en-US" sz="2800" i="1" dirty="0" smtClean="0"/>
              <a:t>-Lumbar Trauma: An Experiences of 14 Cases</a:t>
            </a:r>
            <a:r>
              <a:rPr lang="en-US" sz="2800" b="1" dirty="0" smtClean="0"/>
              <a:t>, IJNT</a:t>
            </a:r>
            <a:r>
              <a:rPr lang="en-US" sz="2800" dirty="0" smtClean="0"/>
              <a:t>, Dec-2011</a:t>
            </a:r>
          </a:p>
          <a:p>
            <a:r>
              <a:rPr lang="en-US" sz="2800" dirty="0" smtClean="0"/>
              <a:t>Prospective study</a:t>
            </a:r>
          </a:p>
          <a:p>
            <a:r>
              <a:rPr lang="en-US" sz="2800" dirty="0" smtClean="0"/>
              <a:t>February 2009 to February 2011</a:t>
            </a:r>
          </a:p>
          <a:p>
            <a:r>
              <a:rPr lang="en-US" sz="2800" dirty="0" smtClean="0"/>
              <a:t>Jai </a:t>
            </a:r>
            <a:r>
              <a:rPr lang="en-US" sz="2800" dirty="0" err="1" smtClean="0"/>
              <a:t>Prakash</a:t>
            </a:r>
            <a:r>
              <a:rPr lang="en-US" sz="2800" dirty="0" smtClean="0"/>
              <a:t> </a:t>
            </a:r>
            <a:r>
              <a:rPr lang="en-US" sz="2800" dirty="0" err="1" smtClean="0"/>
              <a:t>Narayan</a:t>
            </a:r>
            <a:r>
              <a:rPr lang="en-US" sz="2800" dirty="0" smtClean="0"/>
              <a:t> Apex Trauma Centre, AIIMS, New Delhi</a:t>
            </a:r>
          </a:p>
          <a:p>
            <a:endParaRPr lang="en-US" sz="2800" dirty="0" smtClean="0"/>
          </a:p>
          <a:p>
            <a:endParaRPr lang="en-IN" dirty="0"/>
          </a:p>
        </p:txBody>
      </p:sp>
      <p:pic>
        <p:nvPicPr>
          <p:cNvPr id="4" name="Picture 3" descr="AIIM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285728"/>
            <a:ext cx="3357554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AIIMS Experience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14 patients: 10 male 4 female </a:t>
            </a:r>
          </a:p>
          <a:p>
            <a:r>
              <a:rPr lang="en-US" sz="3000" dirty="0" smtClean="0"/>
              <a:t>Age: range 17-47 years (mean 30.1 ± 7.9 yrs) </a:t>
            </a:r>
          </a:p>
          <a:p>
            <a:r>
              <a:rPr lang="en-US" sz="3000" dirty="0" smtClean="0"/>
              <a:t>Modified Frankel neurological performance scale (ASIA)</a:t>
            </a:r>
          </a:p>
          <a:p>
            <a:pPr lvl="1"/>
            <a:r>
              <a:rPr lang="en-US" sz="2600" dirty="0" smtClean="0"/>
              <a:t>E = 2</a:t>
            </a:r>
          </a:p>
          <a:p>
            <a:pPr lvl="1"/>
            <a:r>
              <a:rPr lang="en-US" sz="2600" dirty="0" smtClean="0"/>
              <a:t>D = 11</a:t>
            </a:r>
          </a:p>
          <a:p>
            <a:pPr lvl="1"/>
            <a:r>
              <a:rPr lang="en-US" sz="2600" dirty="0" smtClean="0"/>
              <a:t>A = 1</a:t>
            </a:r>
          </a:p>
          <a:p>
            <a:r>
              <a:rPr lang="en-US" sz="3000" dirty="0" smtClean="0"/>
              <a:t>Mean TLCIS:  5.2 ± 0.6</a:t>
            </a:r>
          </a:p>
          <a:p>
            <a:r>
              <a:rPr lang="en-US" sz="3000" dirty="0" smtClean="0"/>
              <a:t>Interval b/w injury and surgery: 1 – 18 days (5.5 ± 4.3 days). </a:t>
            </a:r>
          </a:p>
          <a:p>
            <a:endParaRPr lang="en-IN" dirty="0"/>
          </a:p>
        </p:txBody>
      </p:sp>
      <p:pic>
        <p:nvPicPr>
          <p:cNvPr id="4" name="Picture 3" descr="AIIM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285728"/>
            <a:ext cx="3357554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AIIMS Experience</a:t>
            </a:r>
            <a:endParaRPr lang="en-IN" sz="3200" dirty="0"/>
          </a:p>
        </p:txBody>
      </p:sp>
      <p:pic>
        <p:nvPicPr>
          <p:cNvPr id="4" name="Chart 2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000240"/>
            <a:ext cx="6500857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Chart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95400"/>
            <a:ext cx="7924800" cy="5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857356" y="614364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28926" y="62150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71934" y="62150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9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3504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00892" y="600076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No. of cases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3" name="Picture 12" descr="AIIM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6446" y="285728"/>
            <a:ext cx="3357554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AIIMS Experience</a:t>
            </a:r>
            <a:endParaRPr lang="en-IN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C-arm fluoroscope: 12 cases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‘O-arm’ Computer assisted virtual fluoroscopic system : 2 cases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Medtronic Sextant System was used for PSRF in all the patients</a:t>
            </a:r>
          </a:p>
          <a:p>
            <a:pPr>
              <a:buFont typeface="Wingdings" pitchFamily="2" charset="2"/>
              <a:buChar char="ü"/>
            </a:pP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571612"/>
            <a:ext cx="420963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 descr="AIIM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6446" y="285728"/>
            <a:ext cx="3357554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AIIMS Experience : Results</a:t>
            </a:r>
            <a:endParaRPr lang="en-IN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Complete procedure was successfully done </a:t>
            </a:r>
            <a:r>
              <a:rPr lang="en-US" dirty="0" err="1" smtClean="0"/>
              <a:t>percutaneously</a:t>
            </a:r>
            <a:r>
              <a:rPr lang="en-US" dirty="0" smtClean="0"/>
              <a:t> in 12 cases </a:t>
            </a:r>
          </a:p>
          <a:p>
            <a:r>
              <a:rPr lang="en-US" dirty="0" smtClean="0"/>
              <a:t>Total of 60 screws were put</a:t>
            </a:r>
          </a:p>
          <a:p>
            <a:r>
              <a:rPr lang="en-US" dirty="0" smtClean="0"/>
              <a:t>Blood loss ranged from </a:t>
            </a:r>
            <a:r>
              <a:rPr lang="en-US" b="1" dirty="0" smtClean="0"/>
              <a:t>50 to 150 ml (mean 94 ± 16 ml)</a:t>
            </a:r>
          </a:p>
          <a:p>
            <a:r>
              <a:rPr lang="en-US" dirty="0" smtClean="0"/>
              <a:t> 2 patients needed conversion</a:t>
            </a:r>
          </a:p>
          <a:p>
            <a:r>
              <a:rPr lang="en-US" dirty="0" smtClean="0"/>
              <a:t>2 (out of 60) screws misplaced</a:t>
            </a:r>
          </a:p>
          <a:p>
            <a:endParaRPr lang="en-IN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38700" y="1878518"/>
            <a:ext cx="3657600" cy="3969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AIIM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6446" y="285728"/>
            <a:ext cx="3357554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57158" y="756215"/>
          <a:ext cx="8358246" cy="5829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070"/>
                <a:gridCol w="2164189"/>
                <a:gridCol w="1940307"/>
                <a:gridCol w="1865680"/>
              </a:tblGrid>
              <a:tr h="3877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VARIABLE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PERCUTANEOUS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OPEN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P- Value</a:t>
                      </a:r>
                      <a:endParaRPr lang="en-US" sz="1800" dirty="0"/>
                    </a:p>
                  </a:txBody>
                  <a:tcPr/>
                </a:tc>
              </a:tr>
              <a:tr h="3877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No. of cases (n)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800000"/>
                          </a:solidFill>
                        </a:rPr>
                        <a:t>14</a:t>
                      </a:r>
                      <a:endParaRPr lang="en-US" sz="1800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/>
                </a:tc>
              </a:tr>
              <a:tr h="68599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Operating time</a:t>
                      </a:r>
                    </a:p>
                    <a:p>
                      <a:pPr algn="ctr"/>
                      <a:r>
                        <a:rPr lang="en-US" sz="1800" dirty="0" smtClean="0"/>
                        <a:t>(minutes)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95 ± 34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183 ± 57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</a:t>
                      </a:r>
                      <a:r>
                        <a:rPr lang="en-US" sz="1800" baseline="0" dirty="0" smtClean="0"/>
                        <a:t>0428</a:t>
                      </a:r>
                    </a:p>
                    <a:p>
                      <a:pPr algn="ctr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Significant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8599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Blood loss</a:t>
                      </a:r>
                    </a:p>
                    <a:p>
                      <a:pPr algn="ctr"/>
                      <a:r>
                        <a:rPr lang="en-US" sz="1800" dirty="0" smtClean="0"/>
                        <a:t>(ml)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94 ± 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458 ± 176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0.0078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Significant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8599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Hospital stay</a:t>
                      </a:r>
                    </a:p>
                    <a:p>
                      <a:pPr algn="ctr"/>
                      <a:r>
                        <a:rPr lang="en-US" sz="1800" dirty="0" smtClean="0"/>
                        <a:t>(days)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3.8 ± 2.3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8.2 ± 3.9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0.0102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Significant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634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Screw </a:t>
                      </a:r>
                      <a:r>
                        <a:rPr lang="en-US" sz="1800" dirty="0" err="1" smtClean="0"/>
                        <a:t>malposition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3.3%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7.8%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0.0489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Significant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859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Infection rate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7.14 % (n=1)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6.73 % (n=14)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0.146</a:t>
                      </a:r>
                    </a:p>
                    <a:p>
                      <a:pPr algn="ctr"/>
                      <a:r>
                        <a:rPr lang="en-US" sz="1800" dirty="0" smtClean="0"/>
                        <a:t>Not</a:t>
                      </a:r>
                      <a:r>
                        <a:rPr lang="en-US" sz="1800" baseline="0" dirty="0" smtClean="0"/>
                        <a:t> significant</a:t>
                      </a:r>
                      <a:endParaRPr lang="en-US" sz="1800" dirty="0"/>
                    </a:p>
                  </a:txBody>
                  <a:tcPr/>
                </a:tc>
              </a:tr>
              <a:tr h="9842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Improvement</a:t>
                      </a:r>
                      <a:r>
                        <a:rPr lang="en-US" sz="1800" baseline="0" dirty="0" smtClean="0"/>
                        <a:t> in VAS at discharge</a:t>
                      </a:r>
                      <a:endParaRPr lang="en-US" sz="1800" dirty="0" smtClean="0"/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72.1 %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34.8 %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0.0167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Significant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8599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Improvement</a:t>
                      </a:r>
                      <a:r>
                        <a:rPr lang="en-US" sz="1800" baseline="0" dirty="0" smtClean="0"/>
                        <a:t> in  degree of </a:t>
                      </a:r>
                      <a:r>
                        <a:rPr lang="en-US" sz="1800" baseline="0" dirty="0" err="1" smtClean="0"/>
                        <a:t>kyphosis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72.8</a:t>
                      </a:r>
                      <a:r>
                        <a:rPr lang="en-US" sz="1800" baseline="0" dirty="0" smtClean="0"/>
                        <a:t> 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78.8 %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0.06</a:t>
                      </a:r>
                    </a:p>
                    <a:p>
                      <a:pPr algn="ctr"/>
                      <a:r>
                        <a:rPr lang="en-US" sz="1800" dirty="0" smtClean="0"/>
                        <a:t>Not significant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533400" y="1219200"/>
            <a:ext cx="19050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33400" y="1981200"/>
            <a:ext cx="19050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33400" y="2667000"/>
            <a:ext cx="19050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04800" y="4724400"/>
            <a:ext cx="2438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1000" y="3429000"/>
            <a:ext cx="22098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IIM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0"/>
            <a:ext cx="2143108" cy="7143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00034" y="571479"/>
          <a:ext cx="8143933" cy="5955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518"/>
                <a:gridCol w="1289456"/>
                <a:gridCol w="1221591"/>
                <a:gridCol w="1289456"/>
                <a:gridCol w="1289456"/>
                <a:gridCol w="1289456"/>
              </a:tblGrid>
              <a:tr h="798667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STUDY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Foley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dirty="0" smtClean="0"/>
                        <a:t>et</a:t>
                      </a:r>
                      <a:r>
                        <a:rPr lang="en-US" sz="1800" b="1" baseline="0" dirty="0" smtClean="0"/>
                        <a:t> al</a:t>
                      </a:r>
                    </a:p>
                    <a:p>
                      <a:pPr algn="ctr"/>
                      <a:r>
                        <a:rPr lang="en-US" sz="1800" b="1" baseline="0" dirty="0" smtClean="0"/>
                        <a:t>(2001)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LEE</a:t>
                      </a:r>
                      <a:r>
                        <a:rPr lang="en-US" sz="1800" b="1" baseline="0" dirty="0" smtClean="0"/>
                        <a:t> et al</a:t>
                      </a:r>
                    </a:p>
                    <a:p>
                      <a:pPr algn="ctr"/>
                      <a:r>
                        <a:rPr lang="en-US" sz="1800" b="1" baseline="0" dirty="0" smtClean="0"/>
                        <a:t>(2004)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Schwender</a:t>
                      </a:r>
                      <a:r>
                        <a:rPr lang="en-US" sz="1800" b="1" baseline="0" dirty="0" smtClean="0"/>
                        <a:t>  et al (2005)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Birrouneau</a:t>
                      </a:r>
                      <a:r>
                        <a:rPr lang="en-US" sz="1800" b="1" dirty="0" smtClean="0"/>
                        <a:t> et al (2011)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Present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(2011)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5678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N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17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47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714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Operating</a:t>
                      </a:r>
                      <a:r>
                        <a:rPr lang="en-US" sz="1800" b="1" baseline="0" dirty="0" smtClean="0"/>
                        <a:t> time (min)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90- 220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107.6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112.5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99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59067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Blood loss (ml)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118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-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140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-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94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77868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Post-op complications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8.3</a:t>
                      </a:r>
                      <a:r>
                        <a:rPr lang="en-US" sz="1800" b="1" baseline="0" dirty="0" smtClean="0"/>
                        <a:t> % Op site hematoma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-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-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/>
                        <a:t>12 % Op site hematoma</a:t>
                      </a:r>
                      <a:endParaRPr lang="en-US" sz="1800" b="1" dirty="0" smtClean="0"/>
                    </a:p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7.14 %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Infection</a:t>
                      </a:r>
                    </a:p>
                    <a:p>
                      <a:pPr algn="ctr"/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714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improvement</a:t>
                      </a:r>
                      <a:r>
                        <a:rPr lang="en-US" sz="1800" b="1" baseline="0" dirty="0" smtClean="0"/>
                        <a:t> in VAS </a:t>
                      </a:r>
                      <a:r>
                        <a:rPr lang="en-US" sz="1800" b="1" dirty="0" smtClean="0"/>
                        <a:t>% 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-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70.8 %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-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75.3%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72.8%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7141"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Malpositioned</a:t>
                      </a:r>
                      <a:r>
                        <a:rPr lang="en-US" sz="1800" b="1" dirty="0" smtClean="0"/>
                        <a:t> Screws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2.1 %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4 %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-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1.8 %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3.3 %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9591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Good</a:t>
                      </a:r>
                      <a:r>
                        <a:rPr lang="en-US" sz="1800" b="1" baseline="0" dirty="0" smtClean="0"/>
                        <a:t> to excellent outcome %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91.1 %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85 %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89.4 %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93 %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84.6 %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AIIM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0"/>
            <a:ext cx="1785918" cy="571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AIIMS Experience</a:t>
            </a:r>
            <a:endParaRPr lang="en-IN" sz="3200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5114932" cy="521497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Percutaneous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pedicle fixation </a:t>
            </a:r>
          </a:p>
          <a:p>
            <a:pPr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dirty="0" smtClean="0"/>
              <a:t>Safe and efficacious in the setting of acute </a:t>
            </a:r>
            <a:r>
              <a:rPr lang="en-US" dirty="0" err="1" smtClean="0"/>
              <a:t>polytrauma</a:t>
            </a:r>
            <a:r>
              <a:rPr lang="en-US" dirty="0" smtClean="0"/>
              <a:t> with spinal fracture requiring </a:t>
            </a:r>
            <a:r>
              <a:rPr lang="en-US" dirty="0" err="1" smtClean="0"/>
              <a:t>ligamentotaxis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Reduces hospital stay (mean 3.8 days) and improves functional outcome in patients (mean VAS 2.2 post-op v/s 7.9 pre-op)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Useful in select cases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Steep learning curve involved.</a:t>
            </a:r>
          </a:p>
          <a:p>
            <a:endParaRPr lang="en-IN" dirty="0"/>
          </a:p>
        </p:txBody>
      </p:sp>
      <p:pic>
        <p:nvPicPr>
          <p:cNvPr id="14" name="Picture 1" descr="Copy of DSC0030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1285860"/>
            <a:ext cx="2896985" cy="5072098"/>
          </a:xfrm>
          <a:prstGeom prst="rect">
            <a:avLst/>
          </a:prstGeom>
          <a:noFill/>
        </p:spPr>
      </p:pic>
      <p:pic>
        <p:nvPicPr>
          <p:cNvPr id="5" name="Picture 4" descr="AIIM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9322" y="285728"/>
            <a:ext cx="271461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5400" b="1" dirty="0" smtClean="0"/>
              <a:t>                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71472" y="274638"/>
            <a:ext cx="8001056" cy="796908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Minimally Invasive Lumbar Spine Surgery</a:t>
            </a:r>
            <a:endParaRPr lang="en-IN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 smtClean="0"/>
              <a:t> Minimize tissue trauma and blood loss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 smtClean="0"/>
              <a:t> Minimize post-operative pain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 smtClean="0"/>
              <a:t> Minimize hospital stay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 smtClean="0"/>
              <a:t> Minimize recovery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endParaRPr lang="en-US" dirty="0" smtClean="0"/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endParaRPr lang="en-US" dirty="0" smtClean="0"/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 smtClean="0"/>
              <a:t> But not at the expense of surgical success or morbidity 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901014" cy="928694"/>
          </a:xfrm>
          <a:blipFill>
            <a:blip r:embed="rId2" cstate="print"/>
            <a:tile tx="0" ty="0" sx="100000" sy="100000" flip="none" algn="tl"/>
          </a:blip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Keys to Minimally Invasive Spine Surgery</a:t>
            </a:r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Smaller incisions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Muscle splitting instead of muscle cutting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Fluoroscopic and image-guided navigation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357166"/>
            <a:ext cx="8001056" cy="928694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Minimally Invasive Lumbar Spine Surgery</a:t>
            </a:r>
            <a:endParaRPr lang="en-IN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400948" cy="77472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Clinical Example. 1</a:t>
            </a:r>
            <a:endParaRPr lang="en-IN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643050"/>
            <a:ext cx="354329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 descr="http://upload.wikimedia.org/wikipedia/commons/thumb/6/63/L4-l5-disc-herniation.png/94px-L4-l5-disc-herniation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3" y="1785926"/>
            <a:ext cx="3357586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758138" cy="582594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IN" sz="3100" dirty="0" smtClean="0"/>
              <a:t> </a:t>
            </a:r>
            <a:br>
              <a:rPr lang="en-IN" sz="3100" dirty="0" smtClean="0"/>
            </a:br>
            <a:r>
              <a:rPr lang="en-IN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Percutaneous Lumbar Discectomy</a:t>
            </a: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4614866" cy="5429288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/>
              <a:t>1975  </a:t>
            </a:r>
            <a:r>
              <a:rPr lang="en-US" sz="9600" dirty="0" err="1" smtClean="0"/>
              <a:t>Hijikata</a:t>
            </a:r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Indications </a:t>
            </a:r>
          </a:p>
          <a:p>
            <a:pPr>
              <a:buFont typeface="Wingdings" pitchFamily="2" charset="2"/>
              <a:buChar char="ü"/>
            </a:pPr>
            <a:r>
              <a:rPr lang="en-US" sz="9600" dirty="0" smtClean="0"/>
              <a:t>Failure to respond to non operative measures</a:t>
            </a:r>
          </a:p>
          <a:p>
            <a:pPr>
              <a:buFont typeface="Wingdings" pitchFamily="2" charset="2"/>
              <a:buChar char="ü"/>
            </a:pPr>
            <a:r>
              <a:rPr lang="en-US" sz="9600" dirty="0" smtClean="0"/>
              <a:t> Correlative pain distribution</a:t>
            </a:r>
          </a:p>
          <a:p>
            <a:pPr>
              <a:buFont typeface="Wingdings" pitchFamily="2" charset="2"/>
              <a:buChar char="ü"/>
            </a:pPr>
            <a:r>
              <a:rPr lang="en-US" sz="9600" dirty="0" smtClean="0"/>
              <a:t>Positive tension signs</a:t>
            </a:r>
          </a:p>
          <a:p>
            <a:pPr>
              <a:buFont typeface="Wingdings" pitchFamily="2" charset="2"/>
              <a:buChar char="ü"/>
            </a:pPr>
            <a:r>
              <a:rPr lang="en-US" sz="9600" dirty="0" smtClean="0"/>
              <a:t>Correlative radiological studies</a:t>
            </a:r>
          </a:p>
          <a:p>
            <a:pPr>
              <a:buFont typeface="Wingdings" pitchFamily="2" charset="2"/>
              <a:buChar char="ü"/>
            </a:pPr>
            <a:r>
              <a:rPr lang="en-US" sz="9600" dirty="0" smtClean="0"/>
              <a:t>With or without neurological deficits</a:t>
            </a:r>
          </a:p>
          <a:p>
            <a:pPr>
              <a:buFont typeface="Wingdings" pitchFamily="2" charset="2"/>
              <a:buChar char="ü"/>
            </a:pP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Contraindication</a:t>
            </a:r>
          </a:p>
          <a:p>
            <a:pPr>
              <a:buFont typeface="Wingdings" pitchFamily="2" charset="2"/>
              <a:buChar char="ü"/>
            </a:pPr>
            <a:r>
              <a:rPr lang="en-US" sz="9600" dirty="0" smtClean="0"/>
              <a:t> </a:t>
            </a:r>
            <a:r>
              <a:rPr lang="en-IN" sz="9600" dirty="0" smtClean="0"/>
              <a:t>Cauda  Equina  Syndrome</a:t>
            </a:r>
          </a:p>
          <a:p>
            <a:pPr algn="just">
              <a:buNone/>
            </a:pPr>
            <a:r>
              <a:rPr lang="en-IN" sz="9600" dirty="0" smtClean="0"/>
              <a:t> </a:t>
            </a:r>
            <a:r>
              <a:rPr lang="en-IN" sz="5600" dirty="0" err="1" smtClean="0"/>
              <a:t>Hijikata</a:t>
            </a:r>
            <a:r>
              <a:rPr lang="en-IN" sz="5600" dirty="0" smtClean="0"/>
              <a:t> S, </a:t>
            </a:r>
            <a:r>
              <a:rPr lang="en-IN" sz="5600" dirty="0" err="1" smtClean="0"/>
              <a:t>Yamagishi</a:t>
            </a:r>
            <a:r>
              <a:rPr lang="en-IN" sz="5600" dirty="0" smtClean="0"/>
              <a:t> M, Nakayama T, Oomori K: </a:t>
            </a:r>
            <a:r>
              <a:rPr lang="en-IN" sz="5600" i="1" dirty="0" err="1" smtClean="0"/>
              <a:t>Percutaneous</a:t>
            </a:r>
            <a:r>
              <a:rPr lang="en-IN" sz="5600" i="1" dirty="0" smtClean="0"/>
              <a:t>   </a:t>
            </a:r>
            <a:r>
              <a:rPr lang="en-IN" sz="5600" i="1" dirty="0" err="1" smtClean="0"/>
              <a:t>diskectomy</a:t>
            </a:r>
            <a:r>
              <a:rPr lang="en-IN" sz="5600" i="1" dirty="0" smtClean="0"/>
              <a:t>: A new treatment method for lumbar disc </a:t>
            </a:r>
            <a:r>
              <a:rPr lang="en-IN" sz="5600" i="1" dirty="0" err="1" smtClean="0"/>
              <a:t>herniation</a:t>
            </a:r>
            <a:r>
              <a:rPr lang="en-IN" sz="5600" i="1" dirty="0" smtClean="0"/>
              <a:t>.</a:t>
            </a:r>
            <a:r>
              <a:rPr lang="en-IN" sz="5600" dirty="0" smtClean="0"/>
              <a:t> </a:t>
            </a:r>
            <a:r>
              <a:rPr lang="en-IN" sz="5600" b="1" dirty="0" smtClean="0"/>
              <a:t>J </a:t>
            </a:r>
            <a:r>
              <a:rPr lang="en-IN" sz="5600" b="1" dirty="0" err="1" smtClean="0"/>
              <a:t>TodenHosp</a:t>
            </a:r>
            <a:r>
              <a:rPr lang="en-IN" sz="5600" b="1" dirty="0" smtClean="0"/>
              <a:t> 39:5–13, 1975.</a:t>
            </a:r>
            <a:endParaRPr lang="en-US" sz="5600" dirty="0" smtClean="0"/>
          </a:p>
          <a:p>
            <a:pPr>
              <a:buFont typeface="Wingdings" pitchFamily="2" charset="2"/>
              <a:buChar char="ü"/>
            </a:pPr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pPr lvl="1">
              <a:buNone/>
            </a:pPr>
            <a:r>
              <a:rPr lang="en-IN" sz="9600" dirty="0" smtClean="0"/>
              <a:t> </a:t>
            </a:r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r>
              <a:rPr lang="en-US" dirty="0" smtClean="0"/>
              <a:t>      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71184" cy="798496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Percutaneous Lumbar Discectomy</a:t>
            </a:r>
            <a:endParaRPr lang="en-IN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474840" cy="46910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 dirty="0" smtClean="0"/>
              <a:t>  </a:t>
            </a:r>
            <a:r>
              <a:rPr lang="en-US" sz="2400" dirty="0" smtClean="0"/>
              <a:t>Small caliber cannula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err="1" smtClean="0"/>
              <a:t>Dorsolateral</a:t>
            </a:r>
            <a:r>
              <a:rPr lang="en-US" sz="2400" dirty="0" smtClean="0"/>
              <a:t> insertion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Positioned in the  SAFE zone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Quick look at the canal content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err="1" smtClean="0"/>
              <a:t>Annulotomy</a:t>
            </a:r>
            <a:endParaRPr lang="en-US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/>
              <a:t> Disc extraction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785818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l"/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Percutaneous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Lumbar Discectomy</a:t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Results</a:t>
            </a:r>
          </a:p>
          <a:p>
            <a:r>
              <a:rPr lang="en-US" dirty="0" smtClean="0"/>
              <a:t>Davis  1991 , 518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  <a:p>
            <a:r>
              <a:rPr lang="en-US" dirty="0" smtClean="0"/>
              <a:t>Success rate – 87%</a:t>
            </a:r>
          </a:p>
          <a:p>
            <a:pPr>
              <a:buNone/>
            </a:pPr>
            <a:r>
              <a:rPr lang="en-US" b="1" dirty="0" smtClean="0"/>
              <a:t>Conclusion</a:t>
            </a:r>
          </a:p>
          <a:p>
            <a:r>
              <a:rPr lang="en-US" dirty="0" smtClean="0"/>
              <a:t>Can be done for single level discs</a:t>
            </a:r>
          </a:p>
          <a:p>
            <a:r>
              <a:rPr lang="en-US" dirty="0" smtClean="0"/>
              <a:t>Role remains investigational and needs RCT validation of outcomes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IN" sz="2100" dirty="0" smtClean="0"/>
              <a:t>Davis GW, </a:t>
            </a:r>
            <a:r>
              <a:rPr lang="en-IN" sz="2100" dirty="0" err="1" smtClean="0"/>
              <a:t>Onik</a:t>
            </a:r>
            <a:r>
              <a:rPr lang="en-IN" sz="2100" dirty="0" smtClean="0"/>
              <a:t> G, Helms C</a:t>
            </a:r>
            <a:r>
              <a:rPr lang="en-IN" sz="2100" i="1" dirty="0" smtClean="0"/>
              <a:t>: Automated </a:t>
            </a:r>
            <a:r>
              <a:rPr lang="en-IN" sz="2100" i="1" dirty="0" err="1" smtClean="0"/>
              <a:t>percutaneous</a:t>
            </a:r>
            <a:r>
              <a:rPr lang="en-IN" sz="2100" i="1" dirty="0" smtClean="0"/>
              <a:t> </a:t>
            </a:r>
            <a:r>
              <a:rPr lang="en-IN" sz="2100" i="1" dirty="0" err="1" smtClean="0"/>
              <a:t>discectomy</a:t>
            </a:r>
            <a:r>
              <a:rPr lang="en-IN" sz="2100" dirty="0" smtClean="0"/>
              <a:t>. </a:t>
            </a:r>
            <a:r>
              <a:rPr lang="en-IN" sz="2100" b="1" dirty="0" smtClean="0"/>
              <a:t>Spine</a:t>
            </a:r>
          </a:p>
          <a:p>
            <a:pPr>
              <a:buNone/>
            </a:pPr>
            <a:r>
              <a:rPr lang="en-IN" sz="2100" dirty="0" smtClean="0"/>
              <a:t>16:359–363, 1991</a:t>
            </a:r>
            <a:endParaRPr lang="en-US" sz="21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1529</Words>
  <Application>Microsoft Macintosh PowerPoint</Application>
  <PresentationFormat>On-screen Show (4:3)</PresentationFormat>
  <Paragraphs>315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MINIMALLY INVASIVE LUMBAR SPINE SURGERY</vt:lpstr>
      <vt:lpstr>Minimally Invasive Lumbar Spine Surgery</vt:lpstr>
      <vt:lpstr>Minimally Invasive Lumbar Spine Surgery</vt:lpstr>
      <vt:lpstr>Keys to Minimally Invasive Spine Surgery</vt:lpstr>
      <vt:lpstr>Minimally Invasive Lumbar Spine Surgery</vt:lpstr>
      <vt:lpstr>Clinical Example. 1</vt:lpstr>
      <vt:lpstr>  Percutaneous Lumbar Discectomy </vt:lpstr>
      <vt:lpstr>Percutaneous Lumbar Discectomy</vt:lpstr>
      <vt:lpstr> Percutaneous Lumbar Discectomy </vt:lpstr>
      <vt:lpstr>Arthroscopic Discectomy</vt:lpstr>
      <vt:lpstr>PERCUTANEOUS LASER DISCECTOMY</vt:lpstr>
      <vt:lpstr>PERCUTANEOUS INTRADISCAL RADIOFREQUENCY THERMOCOAGULATION</vt:lpstr>
      <vt:lpstr>Percutaneous Lumbar Discectomy</vt:lpstr>
      <vt:lpstr>LUMBAR MICROENDOSCOPIC DISCECTOMY</vt:lpstr>
      <vt:lpstr>PowerPoint Presentation</vt:lpstr>
      <vt:lpstr>SPINAL ENDOSCOPY</vt:lpstr>
      <vt:lpstr>LAPAROSCOPIC LUMBAR SURGERY</vt:lpstr>
      <vt:lpstr>MINIMALLY INVASIVE PERCUTANEOUS POSTERIOR LUMBAR INTERBODY FUSION</vt:lpstr>
      <vt:lpstr>  Sequential operative procedure for endoscopic discectomy.  </vt:lpstr>
      <vt:lpstr>Minimally invasive PLIF/Pedicle Screws</vt:lpstr>
      <vt:lpstr>AIIMS Experience</vt:lpstr>
      <vt:lpstr>AIIMS Experience</vt:lpstr>
      <vt:lpstr>AIIMS Experience</vt:lpstr>
      <vt:lpstr>AIIMS Experience</vt:lpstr>
      <vt:lpstr>AIIMS Experience : Results</vt:lpstr>
      <vt:lpstr>PowerPoint Presentation</vt:lpstr>
      <vt:lpstr>PowerPoint Presentation</vt:lpstr>
      <vt:lpstr>AIIMS Experience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Nityanand</dc:creator>
  <cp:lastModifiedBy>apple</cp:lastModifiedBy>
  <cp:revision>188</cp:revision>
  <dcterms:created xsi:type="dcterms:W3CDTF">2012-04-18T15:06:23Z</dcterms:created>
  <dcterms:modified xsi:type="dcterms:W3CDTF">2013-12-18T12:58:59Z</dcterms:modified>
</cp:coreProperties>
</file>